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21912263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8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9033" y="1122363"/>
            <a:ext cx="1643419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9033" y="3602038"/>
            <a:ext cx="16434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80963" y="365125"/>
            <a:ext cx="4724832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6468" y="365125"/>
            <a:ext cx="13900592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6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55" y="1709739"/>
            <a:ext cx="188993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55" y="4589464"/>
            <a:ext cx="188993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6468" y="1825625"/>
            <a:ext cx="93127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93083" y="1825625"/>
            <a:ext cx="93127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2" y="365126"/>
            <a:ext cx="1889932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323" y="1681163"/>
            <a:ext cx="92699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9323" y="2505075"/>
            <a:ext cx="9269913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093083" y="1681163"/>
            <a:ext cx="93155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93083" y="2505075"/>
            <a:ext cx="931556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9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3" y="457200"/>
            <a:ext cx="70672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5566" y="987426"/>
            <a:ext cx="110930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323" y="2057400"/>
            <a:ext cx="70672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23" y="457200"/>
            <a:ext cx="70672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15566" y="987426"/>
            <a:ext cx="110930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323" y="2057400"/>
            <a:ext cx="70672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6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6468" y="365126"/>
            <a:ext cx="188993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468" y="1825625"/>
            <a:ext cx="188993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468" y="6356351"/>
            <a:ext cx="4930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5619-7A51-49E3-B110-CFA84A85410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8437" y="6356351"/>
            <a:ext cx="7395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5536" y="6356351"/>
            <a:ext cx="4930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b="1" dirty="0"/>
              <a:t>Tourism</a:t>
            </a:r>
            <a:endParaRPr lang="en-GB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Activities releasing atmospheric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Boating/Yachting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Catch and release sport fishing Cruise 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Diving/Dive site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Glass bottom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Public beach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Water sports - mooring/anchoring/beaching/launching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Whale/dolphin watching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17063" y="3624032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b="1" dirty="0"/>
              <a:t>Commercial and recreational  fisheries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Angling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Catch and release sport fishing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Long-line pelagic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Nets (fixed/set/gillnets/other nets/lines)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Pelagic trawls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Potting/</a:t>
            </a:r>
            <a:r>
              <a:rPr lang="en-GB" sz="1200" dirty="0" err="1"/>
              <a:t>creeling</a:t>
            </a:r>
            <a:r>
              <a:rPr lang="en-GB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Shellfish hand collecting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Spearfishing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Extraction</a:t>
            </a:r>
            <a:r>
              <a:rPr lang="de-DE" b="1" dirty="0"/>
              <a:t> of species (</a:t>
            </a:r>
            <a:r>
              <a:rPr lang="de-DE" b="1" dirty="0" err="1" smtClean="0"/>
              <a:t>flora</a:t>
            </a:r>
            <a:r>
              <a:rPr lang="de-DE" b="1" dirty="0" smtClean="0"/>
              <a:t> </a:t>
            </a:r>
            <a:r>
              <a:rPr lang="de-DE" b="1" dirty="0"/>
              <a:t>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Drivers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546850" y="119520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Pressures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000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4251740" y="161755"/>
            <a:ext cx="4064000" cy="30313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Ecosystem Services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8291049" y="146736"/>
            <a:ext cx="3175001" cy="298897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Stakeholder/ beneficiaries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217089" y="5338429"/>
            <a:ext cx="1979547" cy="8312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Abrasion and damage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227221" y="3862338"/>
            <a:ext cx="1969414" cy="8428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Noise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Litter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Nutritional </a:t>
            </a:r>
            <a:r>
              <a:rPr lang="de-DE" b="1" dirty="0" err="1" smtClean="0"/>
              <a:t>biomass</a:t>
            </a:r>
            <a:r>
              <a:rPr lang="de-DE" b="1" dirty="0" smtClean="0"/>
              <a:t> (</a:t>
            </a:r>
            <a:r>
              <a:rPr lang="de-DE" b="1" dirty="0" err="1" smtClean="0"/>
              <a:t>Fish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4941039" y="3059711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73303" y="5305230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Other </a:t>
            </a:r>
            <a:r>
              <a:rPr lang="de-DE" sz="1600" b="1" dirty="0" err="1"/>
              <a:t>cultural</a:t>
            </a:r>
            <a:r>
              <a:rPr lang="de-DE" sz="1600" b="1" dirty="0"/>
              <a:t> </a:t>
            </a:r>
            <a:r>
              <a:rPr lang="de-DE" sz="1600" b="1" dirty="0" err="1"/>
              <a:t>values</a:t>
            </a:r>
            <a:endParaRPr lang="de-DE" sz="1600" b="1" dirty="0"/>
          </a:p>
          <a:p>
            <a:pPr algn="ctr"/>
            <a:r>
              <a:rPr lang="de-DE" sz="1600" b="1" dirty="0">
                <a:sym typeface="Wingdings" panose="05000000000000000000" pitchFamily="2" charset="2"/>
              </a:rPr>
              <a:t> existence/bequest</a:t>
            </a:r>
            <a:endParaRPr lang="de-DE" sz="1600" b="1" dirty="0"/>
          </a:p>
        </p:txBody>
      </p:sp>
      <p:sp>
        <p:nvSpPr>
          <p:cNvPr id="26" name="Abgerundetes Rechteck 25"/>
          <p:cNvSpPr/>
          <p:nvPr/>
        </p:nvSpPr>
        <p:spPr>
          <a:xfrm>
            <a:off x="19355175" y="803588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Recreational fishers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19355175" y="194230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Commercial fishers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9376162" y="3078540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Tourism operators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9376162" y="5353493"/>
            <a:ext cx="2096086" cy="83441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Other local stakeholders</a:t>
            </a:r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19" idx="1"/>
          </p:cNvCxnSpPr>
          <p:nvPr/>
        </p:nvCxnSpPr>
        <p:spPr>
          <a:xfrm>
            <a:off x="3057175" y="2049742"/>
            <a:ext cx="2170046" cy="2234006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19" idx="1"/>
          </p:cNvCxnSpPr>
          <p:nvPr/>
        </p:nvCxnSpPr>
        <p:spPr>
          <a:xfrm flipV="1">
            <a:off x="3053301" y="4283749"/>
            <a:ext cx="2173920" cy="885403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18" idx="1"/>
          </p:cNvCxnSpPr>
          <p:nvPr/>
        </p:nvCxnSpPr>
        <p:spPr>
          <a:xfrm>
            <a:off x="3053302" y="5169151"/>
            <a:ext cx="2163787" cy="58488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19" idx="3"/>
            <a:endCxn id="21" idx="1"/>
          </p:cNvCxnSpPr>
          <p:nvPr/>
        </p:nvCxnSpPr>
        <p:spPr>
          <a:xfrm flipV="1">
            <a:off x="7196635" y="1963710"/>
            <a:ext cx="996668" cy="232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8" idx="3"/>
            <a:endCxn id="22" idx="1"/>
          </p:cNvCxnSpPr>
          <p:nvPr/>
        </p:nvCxnSpPr>
        <p:spPr>
          <a:xfrm flipV="1">
            <a:off x="7196636" y="4650759"/>
            <a:ext cx="1068007" cy="11032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48749" y="1384517"/>
            <a:ext cx="1492290" cy="2069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>
            <a:off x="10143378" y="4650759"/>
            <a:ext cx="1209285" cy="61965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193602" cy="330670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18" idx="3"/>
            <a:endCxn id="21" idx="1"/>
          </p:cNvCxnSpPr>
          <p:nvPr/>
        </p:nvCxnSpPr>
        <p:spPr>
          <a:xfrm flipV="1">
            <a:off x="7196635" y="1963709"/>
            <a:ext cx="996668" cy="379032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3" idx="3"/>
            <a:endCxn id="26" idx="1"/>
          </p:cNvCxnSpPr>
          <p:nvPr/>
        </p:nvCxnSpPr>
        <p:spPr>
          <a:xfrm flipV="1">
            <a:off x="17005907" y="1197483"/>
            <a:ext cx="2349268" cy="222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23" idx="3"/>
            <a:endCxn id="27" idx="1"/>
          </p:cNvCxnSpPr>
          <p:nvPr/>
        </p:nvCxnSpPr>
        <p:spPr>
          <a:xfrm>
            <a:off x="17005907" y="1420129"/>
            <a:ext cx="2349268" cy="916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037125" y="34536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>
          <a:xfrm>
            <a:off x="19407529" y="418619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Tourists</a:t>
            </a:r>
          </a:p>
        </p:txBody>
      </p:sp>
      <p:cxnSp>
        <p:nvCxnSpPr>
          <p:cNvPr id="109" name="Gerade Verbindung mit Pfeil 108"/>
          <p:cNvCxnSpPr>
            <a:stCxn id="25" idx="3"/>
            <a:endCxn id="29" idx="1"/>
          </p:cNvCxnSpPr>
          <p:nvPr/>
        </p:nvCxnSpPr>
        <p:spPr>
          <a:xfrm>
            <a:off x="17069390" y="5699126"/>
            <a:ext cx="2306773" cy="71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>
            <a:stCxn id="24" idx="3"/>
            <a:endCxn id="28" idx="1"/>
          </p:cNvCxnSpPr>
          <p:nvPr/>
        </p:nvCxnSpPr>
        <p:spPr>
          <a:xfrm>
            <a:off x="17037126" y="3453607"/>
            <a:ext cx="2339037" cy="188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24" idx="3"/>
            <a:endCxn id="104" idx="1"/>
          </p:cNvCxnSpPr>
          <p:nvPr/>
        </p:nvCxnSpPr>
        <p:spPr>
          <a:xfrm>
            <a:off x="17037125" y="3453606"/>
            <a:ext cx="2370404" cy="1126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24" idx="3"/>
            <a:endCxn id="26" idx="1"/>
          </p:cNvCxnSpPr>
          <p:nvPr/>
        </p:nvCxnSpPr>
        <p:spPr>
          <a:xfrm flipV="1">
            <a:off x="17037125" y="1197484"/>
            <a:ext cx="2318050" cy="2256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23" idx="3"/>
            <a:endCxn id="104" idx="1"/>
          </p:cNvCxnSpPr>
          <p:nvPr/>
        </p:nvCxnSpPr>
        <p:spPr>
          <a:xfrm>
            <a:off x="17005907" y="1420129"/>
            <a:ext cx="2401622" cy="315996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23" idx="3"/>
            <a:endCxn id="29" idx="1"/>
          </p:cNvCxnSpPr>
          <p:nvPr/>
        </p:nvCxnSpPr>
        <p:spPr>
          <a:xfrm>
            <a:off x="17005907" y="1420129"/>
            <a:ext cx="2370255" cy="43505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25" idx="3"/>
            <a:endCxn id="26" idx="1"/>
          </p:cNvCxnSpPr>
          <p:nvPr/>
        </p:nvCxnSpPr>
        <p:spPr>
          <a:xfrm flipV="1">
            <a:off x="17069389" y="1197483"/>
            <a:ext cx="2285786" cy="450164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25" idx="3"/>
            <a:endCxn id="27" idx="1"/>
          </p:cNvCxnSpPr>
          <p:nvPr/>
        </p:nvCxnSpPr>
        <p:spPr>
          <a:xfrm flipV="1">
            <a:off x="17069389" y="2336205"/>
            <a:ext cx="2285786" cy="336292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25" idx="3"/>
            <a:endCxn id="28" idx="1"/>
          </p:cNvCxnSpPr>
          <p:nvPr/>
        </p:nvCxnSpPr>
        <p:spPr>
          <a:xfrm flipV="1">
            <a:off x="17069390" y="3472435"/>
            <a:ext cx="2306773" cy="222669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 flipV="1">
            <a:off x="10159061" y="1384517"/>
            <a:ext cx="1193602" cy="579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Gerade Verbindung mit Pfeil 466"/>
          <p:cNvCxnSpPr>
            <a:endCxn id="18" idx="1"/>
          </p:cNvCxnSpPr>
          <p:nvPr/>
        </p:nvCxnSpPr>
        <p:spPr>
          <a:xfrm>
            <a:off x="3057176" y="2049743"/>
            <a:ext cx="2159913" cy="37042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6622084" y="6464349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Direct</a:t>
            </a:r>
            <a:r>
              <a:rPr lang="de-DE" sz="16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9641411" y="6451738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Indirect</a:t>
            </a:r>
            <a:r>
              <a:rPr lang="de-DE" sz="16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7852792" y="6633626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1129434" y="6621015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818278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Ecosystem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Functioning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52663" y="978864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Primary/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production</a:t>
            </a:r>
            <a:endParaRPr lang="de-DE" sz="1600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52663" y="3008580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Habitat/</a:t>
            </a:r>
            <a:r>
              <a:rPr lang="de-DE" sz="1600" dirty="0" err="1" smtClean="0"/>
              <a:t>breeding</a:t>
            </a:r>
            <a:r>
              <a:rPr lang="de-DE" sz="1600" dirty="0" smtClean="0"/>
              <a:t>/</a:t>
            </a:r>
            <a:r>
              <a:rPr lang="de-DE" sz="1600" dirty="0" err="1" smtClean="0"/>
              <a:t>feeding</a:t>
            </a:r>
            <a:r>
              <a:rPr lang="de-DE" sz="1600" dirty="0" smtClean="0"/>
              <a:t>/</a:t>
            </a:r>
            <a:r>
              <a:rPr lang="de-DE" sz="1600" dirty="0" err="1" smtClean="0"/>
              <a:t>nursery</a:t>
            </a:r>
            <a:r>
              <a:rPr lang="de-DE" sz="1600" dirty="0" smtClean="0"/>
              <a:t> </a:t>
            </a:r>
            <a:r>
              <a:rPr lang="de-DE" sz="1600" dirty="0" err="1" smtClean="0"/>
              <a:t>grounds</a:t>
            </a:r>
            <a:endParaRPr lang="de-DE" sz="1600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52663" y="4864757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Other </a:t>
            </a:r>
            <a:r>
              <a:rPr lang="de-DE" sz="1600" dirty="0" err="1" smtClean="0"/>
              <a:t>supporting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>
            <a:off x="13448749" y="1384517"/>
            <a:ext cx="1461072" cy="35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48749" y="1384517"/>
            <a:ext cx="1524554" cy="43146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414233"/>
            <a:ext cx="1209285" cy="1236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48749" y="5270410"/>
            <a:ext cx="1524554" cy="42871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 flipV="1">
            <a:off x="13448749" y="3453606"/>
            <a:ext cx="1492290" cy="18168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48749" y="1420129"/>
            <a:ext cx="1461072" cy="385028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48749" y="3414233"/>
            <a:ext cx="1492290" cy="39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48749" y="3414233"/>
            <a:ext cx="1524554" cy="228489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48749" y="1420129"/>
            <a:ext cx="1461072" cy="19941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4227049" y="140438"/>
            <a:ext cx="4064000" cy="351858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Ecosystem Services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8291049" y="146736"/>
            <a:ext cx="3175001" cy="334533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Stakeholder/ beneficiaries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4909821" y="1014476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Nutritional biomass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14941039" y="3059711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Physical and experiential interactions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4973303" y="5305230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Other </a:t>
            </a:r>
            <a:r>
              <a:rPr lang="de-DE" sz="1600" dirty="0" err="1"/>
              <a:t>cultural</a:t>
            </a:r>
            <a:r>
              <a:rPr lang="de-DE" sz="1600" dirty="0"/>
              <a:t> </a:t>
            </a:r>
            <a:r>
              <a:rPr lang="de-DE" sz="1600" dirty="0" err="1"/>
              <a:t>values</a:t>
            </a:r>
            <a:endParaRPr lang="de-DE" sz="1600" dirty="0"/>
          </a:p>
          <a:p>
            <a:pPr algn="ctr"/>
            <a:r>
              <a:rPr lang="de-DE" sz="1600" dirty="0">
                <a:sym typeface="Wingdings" panose="05000000000000000000" pitchFamily="2" charset="2"/>
              </a:rPr>
              <a:t> existence/bequest</a:t>
            </a:r>
            <a:endParaRPr lang="de-DE" sz="16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19355175" y="803588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Recreational fishers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19355175" y="194230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Commercial fishers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9376162" y="3078540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Tourism operators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9376162" y="5353493"/>
            <a:ext cx="2096086" cy="83441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Other local stakeholders</a:t>
            </a:r>
          </a:p>
        </p:txBody>
      </p:sp>
      <p:cxnSp>
        <p:nvCxnSpPr>
          <p:cNvPr id="78" name="Gerade Verbindung mit Pfeil 77"/>
          <p:cNvCxnSpPr>
            <a:stCxn id="101" idx="3"/>
            <a:endCxn id="24" idx="1"/>
          </p:cNvCxnSpPr>
          <p:nvPr/>
        </p:nvCxnSpPr>
        <p:spPr>
          <a:xfrm>
            <a:off x="13448749" y="1384517"/>
            <a:ext cx="1492290" cy="2069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105" idx="1"/>
          </p:cNvCxnSpPr>
          <p:nvPr/>
        </p:nvCxnSpPr>
        <p:spPr>
          <a:xfrm>
            <a:off x="10143378" y="4650759"/>
            <a:ext cx="1209285" cy="61965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105" idx="1"/>
          </p:cNvCxnSpPr>
          <p:nvPr/>
        </p:nvCxnSpPr>
        <p:spPr>
          <a:xfrm>
            <a:off x="10159061" y="1963709"/>
            <a:ext cx="1193602" cy="330670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3" idx="3"/>
            <a:endCxn id="26" idx="1"/>
          </p:cNvCxnSpPr>
          <p:nvPr/>
        </p:nvCxnSpPr>
        <p:spPr>
          <a:xfrm flipV="1">
            <a:off x="17005907" y="1197483"/>
            <a:ext cx="2349268" cy="222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23" idx="3"/>
            <a:endCxn id="27" idx="1"/>
          </p:cNvCxnSpPr>
          <p:nvPr/>
        </p:nvCxnSpPr>
        <p:spPr>
          <a:xfrm>
            <a:off x="17005907" y="1420129"/>
            <a:ext cx="2349268" cy="916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7037125" y="34536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>
          <a:xfrm>
            <a:off x="19407529" y="4186199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Tourists</a:t>
            </a:r>
          </a:p>
        </p:txBody>
      </p:sp>
      <p:cxnSp>
        <p:nvCxnSpPr>
          <p:cNvPr id="109" name="Gerade Verbindung mit Pfeil 108"/>
          <p:cNvCxnSpPr>
            <a:stCxn id="25" idx="3"/>
            <a:endCxn id="29" idx="1"/>
          </p:cNvCxnSpPr>
          <p:nvPr/>
        </p:nvCxnSpPr>
        <p:spPr>
          <a:xfrm>
            <a:off x="17069390" y="5699126"/>
            <a:ext cx="2306773" cy="71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>
            <a:stCxn id="24" idx="3"/>
            <a:endCxn id="28" idx="1"/>
          </p:cNvCxnSpPr>
          <p:nvPr/>
        </p:nvCxnSpPr>
        <p:spPr>
          <a:xfrm>
            <a:off x="17037126" y="3453607"/>
            <a:ext cx="2339037" cy="188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24" idx="3"/>
            <a:endCxn id="104" idx="1"/>
          </p:cNvCxnSpPr>
          <p:nvPr/>
        </p:nvCxnSpPr>
        <p:spPr>
          <a:xfrm>
            <a:off x="17037125" y="3453606"/>
            <a:ext cx="2370404" cy="1126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24" idx="3"/>
            <a:endCxn id="26" idx="1"/>
          </p:cNvCxnSpPr>
          <p:nvPr/>
        </p:nvCxnSpPr>
        <p:spPr>
          <a:xfrm flipV="1">
            <a:off x="17037125" y="1197484"/>
            <a:ext cx="2318050" cy="2256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23" idx="3"/>
            <a:endCxn id="104" idx="1"/>
          </p:cNvCxnSpPr>
          <p:nvPr/>
        </p:nvCxnSpPr>
        <p:spPr>
          <a:xfrm>
            <a:off x="17005907" y="1420129"/>
            <a:ext cx="2401622" cy="315996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23" idx="3"/>
            <a:endCxn id="29" idx="1"/>
          </p:cNvCxnSpPr>
          <p:nvPr/>
        </p:nvCxnSpPr>
        <p:spPr>
          <a:xfrm>
            <a:off x="17005907" y="1420129"/>
            <a:ext cx="2370255" cy="43505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25" idx="3"/>
            <a:endCxn id="26" idx="1"/>
          </p:cNvCxnSpPr>
          <p:nvPr/>
        </p:nvCxnSpPr>
        <p:spPr>
          <a:xfrm flipV="1">
            <a:off x="17069389" y="1197483"/>
            <a:ext cx="2285786" cy="450164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25" idx="3"/>
            <a:endCxn id="27" idx="1"/>
          </p:cNvCxnSpPr>
          <p:nvPr/>
        </p:nvCxnSpPr>
        <p:spPr>
          <a:xfrm flipV="1">
            <a:off x="17069389" y="2336205"/>
            <a:ext cx="2285786" cy="336292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25" idx="3"/>
            <a:endCxn id="28" idx="1"/>
          </p:cNvCxnSpPr>
          <p:nvPr/>
        </p:nvCxnSpPr>
        <p:spPr>
          <a:xfrm flipV="1">
            <a:off x="17069390" y="3472435"/>
            <a:ext cx="2306773" cy="222669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101" idx="1"/>
          </p:cNvCxnSpPr>
          <p:nvPr/>
        </p:nvCxnSpPr>
        <p:spPr>
          <a:xfrm flipV="1">
            <a:off x="10159061" y="1384517"/>
            <a:ext cx="1193602" cy="579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12059493" y="6469821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Direct</a:t>
            </a:r>
            <a:r>
              <a:rPr lang="de-DE" sz="16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15078820" y="6457210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Indirect</a:t>
            </a:r>
            <a:r>
              <a:rPr lang="de-DE" sz="16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13290201" y="6639098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6566843" y="662648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13"/>
          <p:cNvSpPr/>
          <p:nvPr/>
        </p:nvSpPr>
        <p:spPr>
          <a:xfrm>
            <a:off x="10796443" y="146736"/>
            <a:ext cx="3430606" cy="32519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Functioning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1" name="Abgerundetes Rechteck 22"/>
          <p:cNvSpPr/>
          <p:nvPr/>
        </p:nvSpPr>
        <p:spPr>
          <a:xfrm>
            <a:off x="11352663" y="978864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Primary/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production</a:t>
            </a:r>
            <a:endParaRPr lang="de-DE" sz="1600" dirty="0"/>
          </a:p>
        </p:txBody>
      </p:sp>
      <p:sp>
        <p:nvSpPr>
          <p:cNvPr id="102" name="Abgerundetes Rechteck 22"/>
          <p:cNvSpPr/>
          <p:nvPr/>
        </p:nvSpPr>
        <p:spPr>
          <a:xfrm>
            <a:off x="11352663" y="3008580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Habitat/</a:t>
            </a:r>
            <a:r>
              <a:rPr lang="de-DE" sz="1600" dirty="0" err="1" smtClean="0"/>
              <a:t>breeding</a:t>
            </a:r>
            <a:r>
              <a:rPr lang="de-DE" sz="1600" dirty="0" smtClean="0"/>
              <a:t>/</a:t>
            </a:r>
            <a:r>
              <a:rPr lang="de-DE" sz="1600" dirty="0" err="1" smtClean="0"/>
              <a:t>feeding</a:t>
            </a:r>
            <a:r>
              <a:rPr lang="de-DE" sz="1600" dirty="0" smtClean="0"/>
              <a:t>/</a:t>
            </a:r>
            <a:r>
              <a:rPr lang="de-DE" sz="1600" dirty="0" err="1" smtClean="0"/>
              <a:t>nursery</a:t>
            </a:r>
            <a:r>
              <a:rPr lang="de-DE" sz="1600" dirty="0" smtClean="0"/>
              <a:t> </a:t>
            </a:r>
            <a:r>
              <a:rPr lang="de-DE" sz="1600" dirty="0" err="1" smtClean="0"/>
              <a:t>grounds</a:t>
            </a:r>
            <a:endParaRPr lang="de-DE" sz="1600" dirty="0"/>
          </a:p>
        </p:txBody>
      </p:sp>
      <p:sp>
        <p:nvSpPr>
          <p:cNvPr id="105" name="Abgerundetes Rechteck 22"/>
          <p:cNvSpPr/>
          <p:nvPr/>
        </p:nvSpPr>
        <p:spPr>
          <a:xfrm>
            <a:off x="11352663" y="4864757"/>
            <a:ext cx="2096086" cy="811306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Other </a:t>
            </a:r>
            <a:r>
              <a:rPr lang="de-DE" sz="1600" dirty="0" err="1" smtClean="0"/>
              <a:t>supporting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endParaRPr lang="de-DE" sz="1600" dirty="0"/>
          </a:p>
        </p:txBody>
      </p:sp>
      <p:cxnSp>
        <p:nvCxnSpPr>
          <p:cNvPr id="106" name="Gerade Verbindung mit Pfeil 169"/>
          <p:cNvCxnSpPr>
            <a:stCxn id="101" idx="3"/>
            <a:endCxn id="23" idx="1"/>
          </p:cNvCxnSpPr>
          <p:nvPr/>
        </p:nvCxnSpPr>
        <p:spPr>
          <a:xfrm>
            <a:off x="13448749" y="1384517"/>
            <a:ext cx="1461072" cy="35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86"/>
          <p:cNvCxnSpPr>
            <a:stCxn id="101" idx="3"/>
            <a:endCxn id="25" idx="1"/>
          </p:cNvCxnSpPr>
          <p:nvPr/>
        </p:nvCxnSpPr>
        <p:spPr>
          <a:xfrm>
            <a:off x="13448749" y="1384517"/>
            <a:ext cx="1524554" cy="43146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69"/>
          <p:cNvCxnSpPr>
            <a:stCxn id="22" idx="3"/>
            <a:endCxn id="102" idx="1"/>
          </p:cNvCxnSpPr>
          <p:nvPr/>
        </p:nvCxnSpPr>
        <p:spPr>
          <a:xfrm flipV="1">
            <a:off x="10143378" y="3414233"/>
            <a:ext cx="1209285" cy="1236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79"/>
          <p:cNvCxnSpPr>
            <a:stCxn id="105" idx="3"/>
            <a:endCxn id="25" idx="1"/>
          </p:cNvCxnSpPr>
          <p:nvPr/>
        </p:nvCxnSpPr>
        <p:spPr>
          <a:xfrm>
            <a:off x="13448749" y="5270410"/>
            <a:ext cx="1524554" cy="42871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79"/>
          <p:cNvCxnSpPr>
            <a:stCxn id="105" idx="3"/>
            <a:endCxn id="24" idx="1"/>
          </p:cNvCxnSpPr>
          <p:nvPr/>
        </p:nvCxnSpPr>
        <p:spPr>
          <a:xfrm flipV="1">
            <a:off x="13448749" y="3453606"/>
            <a:ext cx="1492290" cy="18168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79"/>
          <p:cNvCxnSpPr>
            <a:stCxn id="105" idx="3"/>
            <a:endCxn id="23" idx="1"/>
          </p:cNvCxnSpPr>
          <p:nvPr/>
        </p:nvCxnSpPr>
        <p:spPr>
          <a:xfrm flipV="1">
            <a:off x="13448749" y="1420129"/>
            <a:ext cx="1461072" cy="385028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69"/>
          <p:cNvCxnSpPr>
            <a:stCxn id="102" idx="3"/>
            <a:endCxn id="24" idx="1"/>
          </p:cNvCxnSpPr>
          <p:nvPr/>
        </p:nvCxnSpPr>
        <p:spPr>
          <a:xfrm>
            <a:off x="13448749" y="3414233"/>
            <a:ext cx="1492290" cy="39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79"/>
          <p:cNvCxnSpPr>
            <a:stCxn id="102" idx="3"/>
            <a:endCxn id="25" idx="1"/>
          </p:cNvCxnSpPr>
          <p:nvPr/>
        </p:nvCxnSpPr>
        <p:spPr>
          <a:xfrm>
            <a:off x="13448749" y="3414233"/>
            <a:ext cx="1524554" cy="228489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79"/>
          <p:cNvCxnSpPr>
            <a:stCxn id="102" idx="3"/>
            <a:endCxn id="23" idx="1"/>
          </p:cNvCxnSpPr>
          <p:nvPr/>
        </p:nvCxnSpPr>
        <p:spPr>
          <a:xfrm flipV="1">
            <a:off x="13448749" y="1420129"/>
            <a:ext cx="1461072" cy="19941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2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17063" y="605649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sz="1600" b="1" dirty="0"/>
              <a:t>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Activities releasing atmospheric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Boating/Yachting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Catch and release sport fishing Cruise 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Diving/Dive site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Glass bottom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Public beach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Water sports - mooring/anchoring/beaching/launching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Whale/dolphin watching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17063" y="3624032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sz="1600" b="1" dirty="0"/>
              <a:t>Commercial and recreational  fisheries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Angling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Catch and release sport fishing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Long-line pelagic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Nets (fixed/set/gillnets/other nets/lines)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Pelagic trawls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Potting/</a:t>
            </a:r>
            <a:r>
              <a:rPr lang="en-GB" sz="1200" dirty="0" err="1"/>
              <a:t>creeling</a:t>
            </a:r>
            <a:r>
              <a:rPr lang="en-GB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Shellfish hand collecting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Shipping: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Spearfishing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5200134" y="791912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Extraction</a:t>
            </a:r>
            <a:r>
              <a:rPr lang="de-DE" dirty="0"/>
              <a:t> of species (floara and fauna)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21787" y="154274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Drivers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573444" y="161301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Pressures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801631" y="160238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Ecosystem</a:t>
            </a:r>
            <a:r>
              <a:rPr lang="de-DE" dirty="0">
                <a:solidFill>
                  <a:schemeClr val="bg1"/>
                </a:solidFill>
              </a:rPr>
              <a:t> components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217089" y="5338429"/>
            <a:ext cx="1979547" cy="8312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Abrasion and damage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227221" y="3862338"/>
            <a:ext cx="1969414" cy="8428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Noise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5217088" y="2312912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Litter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8193303" y="1394907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Fish and cephalopods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8264643" y="4086642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Rocky </a:t>
            </a:r>
            <a:r>
              <a:rPr lang="de-DE" dirty="0" err="1"/>
              <a:t>habitats</a:t>
            </a:r>
            <a:endParaRPr lang="de-DE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AS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/>
              <a:t>AI </a:t>
            </a:r>
            <a:r>
              <a:rPr lang="de-DE" sz="1600" dirty="0" err="1"/>
              <a:t>Littoral</a:t>
            </a:r>
            <a:r>
              <a:rPr lang="de-DE" sz="1600" dirty="0"/>
              <a:t> rock</a:t>
            </a:r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53302" y="2760699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19" idx="1"/>
          </p:cNvCxnSpPr>
          <p:nvPr/>
        </p:nvCxnSpPr>
        <p:spPr>
          <a:xfrm>
            <a:off x="3057175" y="2049742"/>
            <a:ext cx="2170046" cy="2234006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19" idx="1"/>
          </p:cNvCxnSpPr>
          <p:nvPr/>
        </p:nvCxnSpPr>
        <p:spPr>
          <a:xfrm flipV="1">
            <a:off x="3053301" y="4283749"/>
            <a:ext cx="2173920" cy="885403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18" idx="1"/>
          </p:cNvCxnSpPr>
          <p:nvPr/>
        </p:nvCxnSpPr>
        <p:spPr>
          <a:xfrm>
            <a:off x="3053302" y="5169151"/>
            <a:ext cx="2163787" cy="58488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75649" y="1229575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75648" y="2760698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75649" y="1963710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19" idx="3"/>
            <a:endCxn id="21" idx="1"/>
          </p:cNvCxnSpPr>
          <p:nvPr/>
        </p:nvCxnSpPr>
        <p:spPr>
          <a:xfrm flipV="1">
            <a:off x="7196635" y="1963710"/>
            <a:ext cx="996668" cy="232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8" idx="3"/>
            <a:endCxn id="22" idx="1"/>
          </p:cNvCxnSpPr>
          <p:nvPr/>
        </p:nvCxnSpPr>
        <p:spPr>
          <a:xfrm flipV="1">
            <a:off x="7196636" y="4650759"/>
            <a:ext cx="1068007" cy="11032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43377" y="465075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18" idx="3"/>
            <a:endCxn id="21" idx="1"/>
          </p:cNvCxnSpPr>
          <p:nvPr/>
        </p:nvCxnSpPr>
        <p:spPr>
          <a:xfrm flipV="1">
            <a:off x="7196635" y="1963709"/>
            <a:ext cx="996668" cy="379032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57176" y="2049742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Gerade Verbindung mit Pfeil 466"/>
          <p:cNvCxnSpPr>
            <a:endCxn id="18" idx="1"/>
          </p:cNvCxnSpPr>
          <p:nvPr/>
        </p:nvCxnSpPr>
        <p:spPr>
          <a:xfrm>
            <a:off x="3057176" y="2049743"/>
            <a:ext cx="2159913" cy="37042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53301" y="1229575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3511051" y="6415590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Direct</a:t>
            </a:r>
            <a:r>
              <a:rPr lang="de-DE" sz="1600" b="1" dirty="0"/>
              <a:t> link: </a:t>
            </a:r>
          </a:p>
        </p:txBody>
      </p:sp>
      <p:sp>
        <p:nvSpPr>
          <p:cNvPr id="471" name="Textfeld 470"/>
          <p:cNvSpPr txBox="1"/>
          <p:nvPr/>
        </p:nvSpPr>
        <p:spPr>
          <a:xfrm>
            <a:off x="6093583" y="6441701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/>
              <a:t>Indirect</a:t>
            </a:r>
            <a:r>
              <a:rPr lang="de-DE" sz="1600" b="1" dirty="0"/>
              <a:t> link: </a:t>
            </a:r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4637709" y="658486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7362139" y="6584867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Custom</PresentationFormat>
  <Paragraphs>107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Ecologic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McDonald</dc:creator>
  <cp:lastModifiedBy>Hugh McDonald</cp:lastModifiedBy>
  <cp:revision>28</cp:revision>
  <cp:lastPrinted>2018-04-12T09:38:34Z</cp:lastPrinted>
  <dcterms:created xsi:type="dcterms:W3CDTF">2018-04-10T12:43:11Z</dcterms:created>
  <dcterms:modified xsi:type="dcterms:W3CDTF">2018-05-15T16:17:41Z</dcterms:modified>
</cp:coreProperties>
</file>